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F93A2-4454-42D0-83DF-08118BF8C81C}" type="datetimeFigureOut">
              <a:rPr lang="en-US" smtClean="0"/>
              <a:t>6/2/2024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40411-E152-4BBB-81B7-A565E7683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2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8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018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85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31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8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19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02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60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86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88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89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740411-E152-4BBB-81B7-A565E768399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86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59C71-F388-A3A9-CE9A-50D9C0DE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91C7B-E7E0-D373-317D-3A1CC3348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EA3A7-EB9F-8EE5-65AD-537B99AE6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39994-340E-DDE0-9FD6-82603CA0F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6E5D8-1877-348A-F302-0564C762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070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048F-5B64-8AA3-423B-A82012F1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94DBD1-9B80-2A1B-F310-568F31D2D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17F29-3C55-F1D8-670A-6610F0EE6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0295E-96F4-6868-9774-DB31A01D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C015-34BE-C35C-23C6-EAA078EC6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11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23CD7-59D5-1AB0-7D4F-89A91AE093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494A6-1E76-6859-5A32-54A1F3310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24B49-420E-0445-A089-6639704D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E63F4-EE3F-E3E2-D53E-65A54F5BC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9EA40-75A4-4117-9168-5BE31224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52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56EBD-3E8A-BC7B-67C1-CC1E8C636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E1D01-A681-BFE8-937F-8C25B65A7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7D089-B58F-2804-0A6E-63DC4D06B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282FD-0BB3-9A97-9930-733D8E8F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3B468-571D-517C-2FFD-CB97DE631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98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9F590-D6E2-F17A-5A1F-4A51486C8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81DB8-83CD-EF14-FB5E-E86EA982B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DDF4E-F052-DCD6-0E25-1CF344B1A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FD27C-A9BC-279E-079A-E840A2841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90F8C-A25B-CB9B-E038-4606B865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496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89B6D-E208-F74A-33E5-5C70C99B1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E026B-D318-B84D-9FDE-0B7FF653F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067954-D8C5-749B-5689-C7C3980B3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638C8-385E-D2A6-0822-07DF49AEB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7BC5D-D683-3B39-F73C-EF652439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67131-DFD2-0E0A-29EF-922419AD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926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74DB8-46D8-3F99-CAB4-316EED93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DCE9C-9787-A3E1-FB89-2B1777D5A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04AC49-C265-2896-2258-D923005D4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06585B-46A1-33BE-2D06-E902B100D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B3B4AD-4C37-0F48-6AE6-A55883E99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1D5B03-B35F-051E-84DC-7F2EE8A3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C8F60-3955-2D47-ECD5-9107D371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942696-E312-92B5-EEA9-80C17A127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146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13557-ACFE-D23A-6258-D1823C6E8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776DE1-B30D-6995-B060-8A7ECF461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33C489-A997-EB14-AE26-57D6E90D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493BF7-E2F8-2484-44BB-E5AD154DA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105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5929C2-F7C5-049B-5D5D-BBDD600A4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3D7AF6-5E48-263A-F34D-04872F47E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98F0E-5094-CA04-66E8-59E36105C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607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018C-0535-103C-C884-4FCE8EBA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46CE2-377D-6103-65A7-66E05F60C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2BD0A-F28A-5C68-DE12-3AF10673E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81228-C409-5908-25C8-7760453DA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FC120-5C17-7C62-1E16-7DCD1E98E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C866B-F54A-4922-3BD1-F94A176BA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251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64EF0-1FFD-CDD7-1FB0-97BD19F51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6BA1EB-2D12-2983-8F23-A49B2DF2E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947A91-0BF2-B114-D602-02F7B12CB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BB7DC8-1710-E729-ACC9-25956C154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4310D-0500-E283-AFC2-378169967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89839-DE5C-CD5C-3142-DA88DA20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813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1F77D-C299-AB3F-9C64-DCC57C94A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822B9-98C4-0E61-4580-3CA180470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CE701-F78B-B986-BCE4-3AA838FD9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363C9-5312-48E8-92E3-4407BA709314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DAADC-9B31-50DE-3EF1-8AD45FDCD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08C8B-6C4A-627C-D9C2-8498745D5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32817-7041-407F-8967-46E6000ED18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461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102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95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tags" Target="../tags/tag11.x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98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95.png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100.wmf"/><Relationship Id="rId22" Type="http://schemas.openxmlformats.org/officeDocument/2006/relationships/image" Target="../media/image10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112.wmf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104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1" Type="http://schemas.openxmlformats.org/officeDocument/2006/relationships/tags" Target="../tags/tag12.x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03.bin"/><Relationship Id="rId4" Type="http://schemas.openxmlformats.org/officeDocument/2006/relationships/image" Target="../media/image105.png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113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11.bin"/><Relationship Id="rId25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tags" Target="../tags/tag13.x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08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23" Type="http://schemas.openxmlformats.org/officeDocument/2006/relationships/oleObject" Target="../embeddings/oleObject114.bin"/><Relationship Id="rId28" Type="http://schemas.openxmlformats.org/officeDocument/2006/relationships/image" Target="../media/image127.wmf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12.bin"/><Relationship Id="rId4" Type="http://schemas.openxmlformats.org/officeDocument/2006/relationships/image" Target="../media/image115.png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Relationship Id="rId27" Type="http://schemas.openxmlformats.org/officeDocument/2006/relationships/oleObject" Target="../embeddings/oleObject11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tags" Target="../tags/tag3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tags" Target="../tags/tag4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8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8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tags" Target="../tags/tag5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4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38.bin"/><Relationship Id="rId1" Type="http://schemas.openxmlformats.org/officeDocument/2006/relationships/tags" Target="../tags/tag6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41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39.bin"/><Relationship Id="rId4" Type="http://schemas.openxmlformats.org/officeDocument/2006/relationships/image" Target="../media/image29.png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42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4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9" Type="http://schemas.openxmlformats.org/officeDocument/2006/relationships/oleObject" Target="../embeddings/oleObject57.bin"/><Relationship Id="rId21" Type="http://schemas.openxmlformats.org/officeDocument/2006/relationships/oleObject" Target="../embeddings/oleObject48.bin"/><Relationship Id="rId34" Type="http://schemas.openxmlformats.org/officeDocument/2006/relationships/image" Target="../media/image59.wmf"/><Relationship Id="rId42" Type="http://schemas.openxmlformats.org/officeDocument/2006/relationships/image" Target="../media/image63.wmf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29" Type="http://schemas.openxmlformats.org/officeDocument/2006/relationships/oleObject" Target="../embeddings/oleObject52.bin"/><Relationship Id="rId41" Type="http://schemas.openxmlformats.org/officeDocument/2006/relationships/oleObject" Target="../embeddings/oleObject58.bin"/><Relationship Id="rId1" Type="http://schemas.openxmlformats.org/officeDocument/2006/relationships/tags" Target="../tags/tag7.x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54.wmf"/><Relationship Id="rId32" Type="http://schemas.openxmlformats.org/officeDocument/2006/relationships/image" Target="../media/image58.wmf"/><Relationship Id="rId37" Type="http://schemas.openxmlformats.org/officeDocument/2006/relationships/oleObject" Target="../embeddings/oleObject56.bin"/><Relationship Id="rId40" Type="http://schemas.openxmlformats.org/officeDocument/2006/relationships/image" Target="../media/image62.w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56.wmf"/><Relationship Id="rId36" Type="http://schemas.openxmlformats.org/officeDocument/2006/relationships/image" Target="../media/image60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47.bin"/><Relationship Id="rId31" Type="http://schemas.openxmlformats.org/officeDocument/2006/relationships/oleObject" Target="../embeddings/oleObject53.bin"/><Relationship Id="rId44" Type="http://schemas.openxmlformats.org/officeDocument/2006/relationships/image" Target="../media/image64.wmf"/><Relationship Id="rId4" Type="http://schemas.openxmlformats.org/officeDocument/2006/relationships/image" Target="../media/image44.png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51.bin"/><Relationship Id="rId30" Type="http://schemas.openxmlformats.org/officeDocument/2006/relationships/image" Target="../media/image57.wmf"/><Relationship Id="rId35" Type="http://schemas.openxmlformats.org/officeDocument/2006/relationships/oleObject" Target="../embeddings/oleObject55.bin"/><Relationship Id="rId43" Type="http://schemas.openxmlformats.org/officeDocument/2006/relationships/oleObject" Target="../embeddings/oleObject59.bin"/><Relationship Id="rId8" Type="http://schemas.openxmlformats.org/officeDocument/2006/relationships/image" Target="../media/image46.wmf"/><Relationship Id="rId3" Type="http://schemas.openxmlformats.org/officeDocument/2006/relationships/notesSlide" Target="../notesSlides/notesSlide6.xml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33" Type="http://schemas.openxmlformats.org/officeDocument/2006/relationships/oleObject" Target="../embeddings/oleObject54.bin"/><Relationship Id="rId38" Type="http://schemas.openxmlformats.org/officeDocument/2006/relationships/image" Target="../media/image6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72.wmf"/><Relationship Id="rId26" Type="http://schemas.openxmlformats.org/officeDocument/2006/relationships/image" Target="../media/image76.wmf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29" Type="http://schemas.openxmlformats.org/officeDocument/2006/relationships/oleObject" Target="../embeddings/oleObject72.bin"/><Relationship Id="rId1" Type="http://schemas.openxmlformats.org/officeDocument/2006/relationships/tags" Target="../tags/tag8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75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7.wmf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65.png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Relationship Id="rId27" Type="http://schemas.openxmlformats.org/officeDocument/2006/relationships/oleObject" Target="../embeddings/oleObject71.bin"/><Relationship Id="rId30" Type="http://schemas.openxmlformats.org/officeDocument/2006/relationships/image" Target="../media/image7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86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tags" Target="../tags/tag9.x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82.wmf"/><Relationship Id="rId4" Type="http://schemas.openxmlformats.org/officeDocument/2006/relationships/image" Target="../media/image79.png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8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94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3.wmf"/><Relationship Id="rId1" Type="http://schemas.openxmlformats.org/officeDocument/2006/relationships/tags" Target="../tags/tag10.x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90.wmf"/><Relationship Id="rId4" Type="http://schemas.openxmlformats.org/officeDocument/2006/relationships/image" Target="../media/image87.png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9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B5BD7-BB75-DDB1-E63F-A759D5974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Math 12 Honours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7008F-B0A7-36D5-551D-F3E648D4BE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Challenging Logarithm Questions from HW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7799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487D78-9C39-D2F3-E136-251E042BE4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8" y="169181"/>
            <a:ext cx="11141869" cy="9311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F6B723-47F9-2B12-BBC2-A7FEE0E58534}"/>
              </a:ext>
            </a:extLst>
          </p:cNvPr>
          <p:cNvSpPr txBox="1"/>
          <p:nvPr/>
        </p:nvSpPr>
        <p:spPr>
          <a:xfrm>
            <a:off x="188119" y="1041130"/>
            <a:ext cx="8274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equation is actually in exponential form…… take the logarithm of both sides…..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48A9F26-067B-BE5F-9464-7F6A64D06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796516"/>
              </p:ext>
            </p:extLst>
          </p:nvPr>
        </p:nvGraphicFramePr>
        <p:xfrm>
          <a:off x="228600" y="1559568"/>
          <a:ext cx="51133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97080" imgH="355320" progId="Equation.DSMT4">
                  <p:embed/>
                </p:oleObj>
              </mc:Choice>
              <mc:Fallback>
                <p:oleObj name="Equation" r:id="rId5" imgW="2197080" imgH="3553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48A9F26-067B-BE5F-9464-7F6A64D061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8600" y="1559568"/>
                        <a:ext cx="5113338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6219A32-D0EB-8D2C-4CBE-6623150FC3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316468"/>
              </p:ext>
            </p:extLst>
          </p:nvPr>
        </p:nvGraphicFramePr>
        <p:xfrm>
          <a:off x="192881" y="2534174"/>
          <a:ext cx="644366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68400" imgH="279360" progId="Equation.DSMT4">
                  <p:embed/>
                </p:oleObj>
              </mc:Choice>
              <mc:Fallback>
                <p:oleObj name="Equation" r:id="rId7" imgW="276840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6219A32-D0EB-8D2C-4CBE-6623150FC3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2881" y="2534174"/>
                        <a:ext cx="6443663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994BEF0-7BEE-3D26-353A-B17A5B39B31C}"/>
              </a:ext>
            </a:extLst>
          </p:cNvPr>
          <p:cNvSpPr txBox="1"/>
          <p:nvPr/>
        </p:nvSpPr>
        <p:spPr>
          <a:xfrm>
            <a:off x="6367462" y="3147901"/>
            <a:ext cx="5860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Remember, log10 is equal to 1…. So no need to write it….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AADFCBF-B273-0D8E-DEBD-C9770B68CF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330470"/>
              </p:ext>
            </p:extLst>
          </p:nvPr>
        </p:nvGraphicFramePr>
        <p:xfrm>
          <a:off x="872332" y="3429000"/>
          <a:ext cx="5764212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76440" imgH="279360" progId="Equation.DSMT4">
                  <p:embed/>
                </p:oleObj>
              </mc:Choice>
              <mc:Fallback>
                <p:oleObj name="Equation" r:id="rId9" imgW="247644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AADFCBF-B273-0D8E-DEBD-C9770B68CF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72332" y="3429000"/>
                        <a:ext cx="5764212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1297657-D7BF-67F9-0642-9A7601181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236630"/>
              </p:ext>
            </p:extLst>
          </p:nvPr>
        </p:nvGraphicFramePr>
        <p:xfrm>
          <a:off x="2770188" y="4078287"/>
          <a:ext cx="257175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04840" imgH="304560" progId="Equation.DSMT4">
                  <p:embed/>
                </p:oleObj>
              </mc:Choice>
              <mc:Fallback>
                <p:oleObj name="Equation" r:id="rId11" imgW="1104840" imgH="3045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1297657-D7BF-67F9-0642-9A76011815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70188" y="4078287"/>
                        <a:ext cx="2571750" cy="70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328C826-A4B9-1E3B-536F-7804B7B5F1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545396"/>
              </p:ext>
            </p:extLst>
          </p:nvPr>
        </p:nvGraphicFramePr>
        <p:xfrm>
          <a:off x="2904331" y="4795224"/>
          <a:ext cx="260032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279360" progId="Equation.DSMT4">
                  <p:embed/>
                </p:oleObj>
              </mc:Choice>
              <mc:Fallback>
                <p:oleObj name="Equation" r:id="rId13" imgW="111744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328C826-A4B9-1E3B-536F-7804B7B5F1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04331" y="4795224"/>
                        <a:ext cx="2600325" cy="64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FC418B8-80F5-782D-7BBF-8674F1B13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800521"/>
              </p:ext>
            </p:extLst>
          </p:nvPr>
        </p:nvGraphicFramePr>
        <p:xfrm>
          <a:off x="588963" y="5356224"/>
          <a:ext cx="16256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400" imgH="228600" progId="Equation.DSMT4">
                  <p:embed/>
                </p:oleObj>
              </mc:Choice>
              <mc:Fallback>
                <p:oleObj name="Equation" r:id="rId15" imgW="69840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FC418B8-80F5-782D-7BBF-8674F1B130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8963" y="5356224"/>
                        <a:ext cx="1625600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CD9352C-A89D-3FEC-AA03-E0C71F4C90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757681"/>
              </p:ext>
            </p:extLst>
          </p:nvPr>
        </p:nvGraphicFramePr>
        <p:xfrm>
          <a:off x="2897188" y="5356224"/>
          <a:ext cx="17145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560" imgH="228600" progId="Equation.DSMT4">
                  <p:embed/>
                </p:oleObj>
              </mc:Choice>
              <mc:Fallback>
                <p:oleObj name="Equation" r:id="rId17" imgW="73656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CD9352C-A89D-3FEC-AA03-E0C71F4C90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897188" y="5356224"/>
                        <a:ext cx="1714500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464F84E-7E22-2A5D-D686-93FAC4CFE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719167"/>
              </p:ext>
            </p:extLst>
          </p:nvPr>
        </p:nvGraphicFramePr>
        <p:xfrm>
          <a:off x="338932" y="6016100"/>
          <a:ext cx="13001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720" imgH="203040" progId="Equation.DSMT4">
                  <p:embed/>
                </p:oleObj>
              </mc:Choice>
              <mc:Fallback>
                <p:oleObj name="Equation" r:id="rId19" imgW="55872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464F84E-7E22-2A5D-D686-93FAC4CFE1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38932" y="6016100"/>
                        <a:ext cx="1300162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A87241A-F9F6-27A1-F194-219CA74531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633773"/>
              </p:ext>
            </p:extLst>
          </p:nvPr>
        </p:nvGraphicFramePr>
        <p:xfrm>
          <a:off x="2740025" y="6004722"/>
          <a:ext cx="13604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20" imgH="203040" progId="Equation.DSMT4">
                  <p:embed/>
                </p:oleObj>
              </mc:Choice>
              <mc:Fallback>
                <p:oleObj name="Equation" r:id="rId21" imgW="5839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A87241A-F9F6-27A1-F194-219CA74531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740025" y="6004722"/>
                        <a:ext cx="1360488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7133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6666B-09F8-4173-9EFE-718A8CBE1B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" y="365125"/>
            <a:ext cx="11201401" cy="10719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E07478-17D8-D2EC-9AF7-E8B7B9494E0A}"/>
              </a:ext>
            </a:extLst>
          </p:cNvPr>
          <p:cNvSpPr txBox="1"/>
          <p:nvPr/>
        </p:nvSpPr>
        <p:spPr>
          <a:xfrm>
            <a:off x="316706" y="1319101"/>
            <a:ext cx="5860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Let’s start with the left equation….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77A9EB8-8795-C8DD-596F-49080DA87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001752"/>
              </p:ext>
            </p:extLst>
          </p:nvPr>
        </p:nvGraphicFramePr>
        <p:xfrm>
          <a:off x="403226" y="1688433"/>
          <a:ext cx="31035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440" imgH="253800" progId="Equation.DSMT4">
                  <p:embed/>
                </p:oleObj>
              </mc:Choice>
              <mc:Fallback>
                <p:oleObj name="Equation" r:id="rId5" imgW="13334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77A9EB8-8795-C8DD-596F-49080DA870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3226" y="1688433"/>
                        <a:ext cx="3103562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BADA1F2-9841-6BFE-336E-67C18B5FBA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885675"/>
              </p:ext>
            </p:extLst>
          </p:nvPr>
        </p:nvGraphicFramePr>
        <p:xfrm>
          <a:off x="1173958" y="2278983"/>
          <a:ext cx="23939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520" imgH="177480" progId="Equation.DSMT4">
                  <p:embed/>
                </p:oleObj>
              </mc:Choice>
              <mc:Fallback>
                <p:oleObj name="Equation" r:id="rId7" imgW="10285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BADA1F2-9841-6BFE-336E-67C18B5FBA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3958" y="2278983"/>
                        <a:ext cx="239395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325968A-90D3-33A4-48C5-FD27C862DB15}"/>
              </a:ext>
            </a:extLst>
          </p:cNvPr>
          <p:cNvSpPr txBox="1"/>
          <p:nvPr/>
        </p:nvSpPr>
        <p:spPr>
          <a:xfrm>
            <a:off x="5442347" y="1429710"/>
            <a:ext cx="5860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let’s manipulate the equation on the right….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9D28B5C-271C-ED65-FA7D-7DB1190281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240443"/>
              </p:ext>
            </p:extLst>
          </p:nvPr>
        </p:nvGraphicFramePr>
        <p:xfrm>
          <a:off x="5442347" y="1848380"/>
          <a:ext cx="42259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15840" imgH="253800" progId="Equation.DSMT4">
                  <p:embed/>
                </p:oleObj>
              </mc:Choice>
              <mc:Fallback>
                <p:oleObj name="Equation" r:id="rId9" imgW="181584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9D28B5C-271C-ED65-FA7D-7DB1190281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42347" y="1848380"/>
                        <a:ext cx="422592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BC8027C-461C-639D-B75F-6FBB4A0D9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848855"/>
              </p:ext>
            </p:extLst>
          </p:nvPr>
        </p:nvGraphicFramePr>
        <p:xfrm>
          <a:off x="5486796" y="2485358"/>
          <a:ext cx="41370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77680" imgH="279360" progId="Equation.DSMT4">
                  <p:embed/>
                </p:oleObj>
              </mc:Choice>
              <mc:Fallback>
                <p:oleObj name="Equation" r:id="rId11" imgW="177768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BC8027C-461C-639D-B75F-6FBB4A0D97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86796" y="2485358"/>
                        <a:ext cx="4137025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BE2BF98-EB03-3BA4-8359-132ADA3E1B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649674"/>
              </p:ext>
            </p:extLst>
          </p:nvPr>
        </p:nvGraphicFramePr>
        <p:xfrm>
          <a:off x="3506788" y="3181350"/>
          <a:ext cx="62357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79480" imgH="279360" progId="Equation.DSMT4">
                  <p:embed/>
                </p:oleObj>
              </mc:Choice>
              <mc:Fallback>
                <p:oleObj name="Equation" r:id="rId13" imgW="267948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BE2BF98-EB03-3BA4-8359-132ADA3E1B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06788" y="3181350"/>
                        <a:ext cx="6235700" cy="649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9E50C8A-7256-2654-0A5C-A3733DC5B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209142"/>
              </p:ext>
            </p:extLst>
          </p:nvPr>
        </p:nvGraphicFramePr>
        <p:xfrm>
          <a:off x="6881813" y="3876675"/>
          <a:ext cx="2749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80800" imgH="253800" progId="Equation.DSMT4">
                  <p:embed/>
                </p:oleObj>
              </mc:Choice>
              <mc:Fallback>
                <p:oleObj name="Equation" r:id="rId15" imgW="118080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D9E50C8A-7256-2654-0A5C-A3733DC5B8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81813" y="3876675"/>
                        <a:ext cx="27495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35FC8E6-49EA-74D6-CC35-70B6AE01A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48102"/>
              </p:ext>
            </p:extLst>
          </p:nvPr>
        </p:nvGraphicFramePr>
        <p:xfrm>
          <a:off x="5762625" y="4467225"/>
          <a:ext cx="34559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85720" imgH="253800" progId="Equation.DSMT4">
                  <p:embed/>
                </p:oleObj>
              </mc:Choice>
              <mc:Fallback>
                <p:oleObj name="Equation" r:id="rId17" imgW="14857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35FC8E6-49EA-74D6-CC35-70B6AE01AD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762625" y="4467225"/>
                        <a:ext cx="3455988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ED92256-9BF2-3F44-4D0B-BE8A01FF8E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618479"/>
              </p:ext>
            </p:extLst>
          </p:nvPr>
        </p:nvGraphicFramePr>
        <p:xfrm>
          <a:off x="7223125" y="5103813"/>
          <a:ext cx="195103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38080" imgH="203040" progId="Equation.DSMT4">
                  <p:embed/>
                </p:oleObj>
              </mc:Choice>
              <mc:Fallback>
                <p:oleObj name="Equation" r:id="rId19" imgW="8380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ED92256-9BF2-3F44-4D0B-BE8A01FF8E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223125" y="5103813"/>
                        <a:ext cx="1951038" cy="471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A86CFEF-EC98-2491-125D-C057470A1C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009392"/>
              </p:ext>
            </p:extLst>
          </p:nvPr>
        </p:nvGraphicFramePr>
        <p:xfrm>
          <a:off x="7710488" y="5694363"/>
          <a:ext cx="9763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9040" imgH="177480" progId="Equation.DSMT4">
                  <p:embed/>
                </p:oleObj>
              </mc:Choice>
              <mc:Fallback>
                <p:oleObj name="Equation" r:id="rId21" imgW="4190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A86CFEF-EC98-2491-125D-C057470A1C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710488" y="5694363"/>
                        <a:ext cx="976312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5721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437907C-269F-A3EE-7F3B-587AFD8399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80988" y="191504"/>
            <a:ext cx="10515600" cy="96160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2C31D9-8EEF-CF06-F25C-212173738082}"/>
              </a:ext>
            </a:extLst>
          </p:cNvPr>
          <p:cNvSpPr txBox="1"/>
          <p:nvPr/>
        </p:nvSpPr>
        <p:spPr>
          <a:xfrm>
            <a:off x="316706" y="1319101"/>
            <a:ext cx="5860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We can see that both logs are reciprocals of each other….so that means we should make a substitution…..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11C5784-8E2E-1DE4-8F90-E12A1A5DDA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91194"/>
              </p:ext>
            </p:extLst>
          </p:nvPr>
        </p:nvGraphicFramePr>
        <p:xfrm>
          <a:off x="458787" y="2131426"/>
          <a:ext cx="14779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680" imgH="228600" progId="Equation.DSMT4">
                  <p:embed/>
                </p:oleObj>
              </mc:Choice>
              <mc:Fallback>
                <p:oleObj name="Equation" r:id="rId5" imgW="63468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11C5784-8E2E-1DE4-8F90-E12A1A5DDA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8787" y="2131426"/>
                        <a:ext cx="1477963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C59A0AF-8D4A-B674-8E2F-5CE2452098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091259"/>
              </p:ext>
            </p:extLst>
          </p:nvPr>
        </p:nvGraphicFramePr>
        <p:xfrm>
          <a:off x="576262" y="2713831"/>
          <a:ext cx="13604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20" imgH="393480" progId="Equation.DSMT4">
                  <p:embed/>
                </p:oleObj>
              </mc:Choice>
              <mc:Fallback>
                <p:oleObj name="Equation" r:id="rId7" imgW="5839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C59A0AF-8D4A-B674-8E2F-5CE2452098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6262" y="2713831"/>
                        <a:ext cx="1360488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4F2BF9D-5252-FA65-0D7E-876CB744F8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19899"/>
              </p:ext>
            </p:extLst>
          </p:nvPr>
        </p:nvGraphicFramePr>
        <p:xfrm>
          <a:off x="428624" y="3723275"/>
          <a:ext cx="16557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203040" progId="Equation.DSMT4">
                  <p:embed/>
                </p:oleObj>
              </mc:Choice>
              <mc:Fallback>
                <p:oleObj name="Equation" r:id="rId9" imgW="71100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4F2BF9D-5252-FA65-0D7E-876CB744F8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28624" y="3723275"/>
                        <a:ext cx="16557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950B78B-148C-EF47-31DC-214C47EAD5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849104"/>
              </p:ext>
            </p:extLst>
          </p:nvPr>
        </p:nvGraphicFramePr>
        <p:xfrm>
          <a:off x="133349" y="4291394"/>
          <a:ext cx="21288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203040" progId="Equation.DSMT4">
                  <p:embed/>
                </p:oleObj>
              </mc:Choice>
              <mc:Fallback>
                <p:oleObj name="Equation" r:id="rId11" imgW="9144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950B78B-148C-EF47-31DC-214C47EAD5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3349" y="4291394"/>
                        <a:ext cx="212883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25D3F8E-C0AB-5A72-9092-6BE2AE83D4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42367"/>
              </p:ext>
            </p:extLst>
          </p:nvPr>
        </p:nvGraphicFramePr>
        <p:xfrm>
          <a:off x="60325" y="4859513"/>
          <a:ext cx="25431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53800" progId="Equation.DSMT4">
                  <p:embed/>
                </p:oleObj>
              </mc:Choice>
              <mc:Fallback>
                <p:oleObj name="Equation" r:id="rId13" imgW="10918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25D3F8E-C0AB-5A72-9092-6BE2AE83D4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325" y="4859513"/>
                        <a:ext cx="2543175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910B3EC-7104-DAA7-FAF9-5E05B250A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786670"/>
              </p:ext>
            </p:extLst>
          </p:nvPr>
        </p:nvGraphicFramePr>
        <p:xfrm>
          <a:off x="280987" y="5479530"/>
          <a:ext cx="18335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87320" imgH="203040" progId="Equation.DSMT4">
                  <p:embed/>
                </p:oleObj>
              </mc:Choice>
              <mc:Fallback>
                <p:oleObj name="Equation" r:id="rId15" imgW="7873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910B3EC-7104-DAA7-FAF9-5E05B250A9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0987" y="5479530"/>
                        <a:ext cx="1833562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BB6A403-96DC-D26C-C151-A9F358C4E4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211226"/>
              </p:ext>
            </p:extLst>
          </p:nvPr>
        </p:nvGraphicFramePr>
        <p:xfrm>
          <a:off x="3851276" y="1919770"/>
          <a:ext cx="144938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80" imgH="228600" progId="Equation.DSMT4">
                  <p:embed/>
                </p:oleObj>
              </mc:Choice>
              <mc:Fallback>
                <p:oleObj name="Equation" r:id="rId17" imgW="6220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BB6A403-96DC-D26C-C151-A9F358C4E4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851276" y="1919770"/>
                        <a:ext cx="1449387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988BF7A-4BB9-3ABF-ECF7-D2BA403077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241391"/>
              </p:ext>
            </p:extLst>
          </p:nvPr>
        </p:nvGraphicFramePr>
        <p:xfrm>
          <a:off x="8621713" y="1919770"/>
          <a:ext cx="14795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680" imgH="228600" progId="Equation.DSMT4">
                  <p:embed/>
                </p:oleObj>
              </mc:Choice>
              <mc:Fallback>
                <p:oleObj name="Equation" r:id="rId19" imgW="63468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988BF7A-4BB9-3ABF-ECF7-D2BA403077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621713" y="1919770"/>
                        <a:ext cx="1479550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217C1E5-E27B-C751-F2AB-64E07437EE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519845"/>
              </p:ext>
            </p:extLst>
          </p:nvPr>
        </p:nvGraphicFramePr>
        <p:xfrm>
          <a:off x="4324351" y="2475706"/>
          <a:ext cx="97631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9040" imgH="203040" progId="Equation.DSMT4">
                  <p:embed/>
                </p:oleObj>
              </mc:Choice>
              <mc:Fallback>
                <p:oleObj name="Equation" r:id="rId21" imgW="41904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217C1E5-E27B-C751-F2AB-64E07437EE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324351" y="2475706"/>
                        <a:ext cx="976312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9E8BB4B-E068-AE11-4BF2-28F8809671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027105"/>
              </p:ext>
            </p:extLst>
          </p:nvPr>
        </p:nvGraphicFramePr>
        <p:xfrm>
          <a:off x="9062247" y="2432532"/>
          <a:ext cx="97631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9040" imgH="203040" progId="Equation.DSMT4">
                  <p:embed/>
                </p:oleObj>
              </mc:Choice>
              <mc:Fallback>
                <p:oleObj name="Equation" r:id="rId23" imgW="41904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9E8BB4B-E068-AE11-4BF2-28F8809671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9062247" y="2432532"/>
                        <a:ext cx="976312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72EC7BD-C02C-0D95-186B-BE9ED0452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046674"/>
              </p:ext>
            </p:extLst>
          </p:nvPr>
        </p:nvGraphicFramePr>
        <p:xfrm>
          <a:off x="3482975" y="3093243"/>
          <a:ext cx="29876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82680" imgH="228600" progId="Equation.DSMT4">
                  <p:embed/>
                </p:oleObj>
              </mc:Choice>
              <mc:Fallback>
                <p:oleObj name="Equation" r:id="rId25" imgW="1282680" imgH="2286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72EC7BD-C02C-0D95-186B-BE9ED0452E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482975" y="3093243"/>
                        <a:ext cx="2987675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E7DD13BE-0448-3A43-D50B-614F489958B2}"/>
              </a:ext>
            </a:extLst>
          </p:cNvPr>
          <p:cNvSpPr txBox="1"/>
          <p:nvPr/>
        </p:nvSpPr>
        <p:spPr>
          <a:xfrm>
            <a:off x="3482976" y="3746175"/>
            <a:ext cx="2432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Which means that “b” can be from 2 to 12….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8D9C43-EAAA-3E9F-5F11-A3E07A51C24D}"/>
              </a:ext>
            </a:extLst>
          </p:cNvPr>
          <p:cNvSpPr txBox="1"/>
          <p:nvPr/>
        </p:nvSpPr>
        <p:spPr>
          <a:xfrm>
            <a:off x="3482975" y="4411032"/>
            <a:ext cx="2432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11 options for (</a:t>
            </a:r>
            <a:r>
              <a:rPr lang="en-CA" dirty="0" err="1">
                <a:solidFill>
                  <a:srgbClr val="FF0000"/>
                </a:solidFill>
              </a:rPr>
              <a:t>a,b</a:t>
            </a:r>
            <a:r>
              <a:rPr lang="en-CA" dirty="0">
                <a:solidFill>
                  <a:srgbClr val="FF0000"/>
                </a:solidFill>
              </a:rPr>
              <a:t>)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0EED2F8-81EA-9297-E611-9ABE6D72C1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7089830"/>
              </p:ext>
            </p:extLst>
          </p:nvPr>
        </p:nvGraphicFramePr>
        <p:xfrm>
          <a:off x="7763669" y="3093243"/>
          <a:ext cx="3195638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71600" imgH="228600" progId="Equation.DSMT4">
                  <p:embed/>
                </p:oleObj>
              </mc:Choice>
              <mc:Fallback>
                <p:oleObj name="Equation" r:id="rId27" imgW="137160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0EED2F8-81EA-9297-E611-9ABE6D72C1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763669" y="3093243"/>
                        <a:ext cx="3195638" cy="534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53DA2F02-53DE-9AE3-7589-85106F667A80}"/>
              </a:ext>
            </a:extLst>
          </p:cNvPr>
          <p:cNvSpPr txBox="1"/>
          <p:nvPr/>
        </p:nvSpPr>
        <p:spPr>
          <a:xfrm>
            <a:off x="8145463" y="3651000"/>
            <a:ext cx="2432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Which means that “b” can be from 2 to 44….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1766AB-5342-3359-7440-FE04F3CF573C}"/>
              </a:ext>
            </a:extLst>
          </p:cNvPr>
          <p:cNvSpPr txBox="1"/>
          <p:nvPr/>
        </p:nvSpPr>
        <p:spPr>
          <a:xfrm>
            <a:off x="8021638" y="4392506"/>
            <a:ext cx="2432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43 options for (</a:t>
            </a:r>
            <a:r>
              <a:rPr lang="en-CA" dirty="0" err="1">
                <a:solidFill>
                  <a:srgbClr val="FF0000"/>
                </a:solidFill>
              </a:rPr>
              <a:t>a,b</a:t>
            </a:r>
            <a:r>
              <a:rPr lang="en-CA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2697E4-1265-6066-9A64-99F4E67786F6}"/>
              </a:ext>
            </a:extLst>
          </p:cNvPr>
          <p:cNvSpPr txBox="1"/>
          <p:nvPr/>
        </p:nvSpPr>
        <p:spPr>
          <a:xfrm>
            <a:off x="3482974" y="5266985"/>
            <a:ext cx="473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 altogether….we have 54 options for (</a:t>
            </a:r>
            <a:r>
              <a:rPr lang="en-CA" dirty="0" err="1">
                <a:solidFill>
                  <a:srgbClr val="FF0000"/>
                </a:solidFill>
              </a:rPr>
              <a:t>a,b</a:t>
            </a:r>
            <a:r>
              <a:rPr lang="en-CA" dirty="0">
                <a:solidFill>
                  <a:srgbClr val="FF0000"/>
                </a:solidFill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61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A019C2-7C8A-A830-D634-D51B5D9284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544" y="138113"/>
            <a:ext cx="5257800" cy="666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EE3750-4187-01C2-50D8-43EE392FB869}"/>
              </a:ext>
            </a:extLst>
          </p:cNvPr>
          <p:cNvSpPr txBox="1"/>
          <p:nvPr/>
        </p:nvSpPr>
        <p:spPr>
          <a:xfrm>
            <a:off x="6293644" y="36433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Combine the two logs on the left….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3AB69D9-F707-134A-62EE-7A357111F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541195"/>
              </p:ext>
            </p:extLst>
          </p:nvPr>
        </p:nvGraphicFramePr>
        <p:xfrm>
          <a:off x="809485" y="1246982"/>
          <a:ext cx="2537759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880" imgH="431640" progId="Equation.DSMT4">
                  <p:embed/>
                </p:oleObj>
              </mc:Choice>
              <mc:Fallback>
                <p:oleObj name="Equation" r:id="rId5" imgW="109188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3AB69D9-F707-134A-62EE-7A357111FD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9485" y="1246982"/>
                        <a:ext cx="2537759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F7130FF-CE21-6729-B209-2E1A3202BA52}"/>
              </a:ext>
            </a:extLst>
          </p:cNvPr>
          <p:cNvSpPr txBox="1"/>
          <p:nvPr/>
        </p:nvSpPr>
        <p:spPr>
          <a:xfrm>
            <a:off x="6293644" y="87765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Combine the logarithm back to exponential form, since we are not looking for the exponent anymore….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0F79433-19AF-00A7-F4C7-1D2741B69C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276231"/>
              </p:ext>
            </p:extLst>
          </p:nvPr>
        </p:nvGraphicFramePr>
        <p:xfrm>
          <a:off x="2424906" y="2425700"/>
          <a:ext cx="203517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431640" progId="Equation.DSMT4">
                  <p:embed/>
                </p:oleObj>
              </mc:Choice>
              <mc:Fallback>
                <p:oleObj name="Equation" r:id="rId7" imgW="8762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0F79433-19AF-00A7-F4C7-1D2741B69C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24906" y="2425700"/>
                        <a:ext cx="2035175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C82FE80-0E83-03C4-E531-4873EED71F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796569"/>
              </p:ext>
            </p:extLst>
          </p:nvPr>
        </p:nvGraphicFramePr>
        <p:xfrm>
          <a:off x="1706563" y="3429000"/>
          <a:ext cx="23891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28520" imgH="253800" progId="Equation.DSMT4">
                  <p:embed/>
                </p:oleObj>
              </mc:Choice>
              <mc:Fallback>
                <p:oleObj name="Equation" r:id="rId9" imgW="10285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C82FE80-0E83-03C4-E531-4873EED71F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06563" y="3429000"/>
                        <a:ext cx="2389188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13FB1DA-91CE-B5BF-0C58-A39B3392D5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114648"/>
              </p:ext>
            </p:extLst>
          </p:nvPr>
        </p:nvGraphicFramePr>
        <p:xfrm>
          <a:off x="1971676" y="4098132"/>
          <a:ext cx="212407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177480" progId="Equation.DSMT4">
                  <p:embed/>
                </p:oleObj>
              </mc:Choice>
              <mc:Fallback>
                <p:oleObj name="Equation" r:id="rId11" imgW="91440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13FB1DA-91CE-B5BF-0C58-A39B3392D5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71676" y="4098132"/>
                        <a:ext cx="2124075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3027AFD-01EA-5499-8773-D0998AB714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265008"/>
              </p:ext>
            </p:extLst>
          </p:nvPr>
        </p:nvGraphicFramePr>
        <p:xfrm>
          <a:off x="2424906" y="4627563"/>
          <a:ext cx="115093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177480" progId="Equation.DSMT4">
                  <p:embed/>
                </p:oleObj>
              </mc:Choice>
              <mc:Fallback>
                <p:oleObj name="Equation" r:id="rId13" imgW="49500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3027AFD-01EA-5499-8773-D0998AB714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424906" y="4627563"/>
                        <a:ext cx="1150937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DDE3DCC-8F37-7318-E066-5B62CA614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431439"/>
              </p:ext>
            </p:extLst>
          </p:nvPr>
        </p:nvGraphicFramePr>
        <p:xfrm>
          <a:off x="2616993" y="5049837"/>
          <a:ext cx="825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320" imgH="177480" progId="Equation.DSMT4">
                  <p:embed/>
                </p:oleObj>
              </mc:Choice>
              <mc:Fallback>
                <p:oleObj name="Equation" r:id="rId15" imgW="3553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DDE3DCC-8F37-7318-E066-5B62CA6149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16993" y="5049837"/>
                        <a:ext cx="8255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94DC9A2-2633-BDAE-50FF-4629B66C6169}"/>
              </a:ext>
            </a:extLst>
          </p:cNvPr>
          <p:cNvSpPr txBox="1"/>
          <p:nvPr/>
        </p:nvSpPr>
        <p:spPr>
          <a:xfrm>
            <a:off x="845344" y="5462587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Plug back in and check if both sides are equal…..   Also we need to check if our answer is within our domain….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533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A757C0-C1EC-326B-8511-E7A35D4E89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37" y="485775"/>
            <a:ext cx="6496050" cy="6572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A85119-04FF-A644-9D24-6AC4F4571B3E}"/>
              </a:ext>
            </a:extLst>
          </p:cNvPr>
          <p:cNvSpPr txBox="1"/>
          <p:nvPr/>
        </p:nvSpPr>
        <p:spPr>
          <a:xfrm>
            <a:off x="6636547" y="1099108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a way to make both logs with the same bases…..  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044336-18C3-F170-0C5B-F0C05539B8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994262"/>
              </p:ext>
            </p:extLst>
          </p:nvPr>
        </p:nvGraphicFramePr>
        <p:xfrm>
          <a:off x="384174" y="1578769"/>
          <a:ext cx="5816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01640" imgH="393480" progId="Equation.DSMT4">
                  <p:embed/>
                </p:oleObj>
              </mc:Choice>
              <mc:Fallback>
                <p:oleObj name="Equation" r:id="rId5" imgW="25016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044336-18C3-F170-0C5B-F0C05539B8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4174" y="1578769"/>
                        <a:ext cx="58166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A682C27-16CD-22B2-6763-095F33EA6B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700232"/>
              </p:ext>
            </p:extLst>
          </p:nvPr>
        </p:nvGraphicFramePr>
        <p:xfrm>
          <a:off x="658813" y="2484438"/>
          <a:ext cx="54308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36760" imgH="393480" progId="Equation.DSMT4">
                  <p:embed/>
                </p:oleObj>
              </mc:Choice>
              <mc:Fallback>
                <p:oleObj name="Equation" r:id="rId7" imgW="233676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A682C27-16CD-22B2-6763-095F33EA6B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8813" y="2484438"/>
                        <a:ext cx="5430837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0628C0B-0882-E8E8-B26C-976FC9E65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380662"/>
              </p:ext>
            </p:extLst>
          </p:nvPr>
        </p:nvGraphicFramePr>
        <p:xfrm>
          <a:off x="384174" y="3459163"/>
          <a:ext cx="51355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253800" progId="Equation.DSMT4">
                  <p:embed/>
                </p:oleObj>
              </mc:Choice>
              <mc:Fallback>
                <p:oleObj name="Equation" r:id="rId9" imgW="22096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0628C0B-0882-E8E8-B26C-976FC9E65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4174" y="3459163"/>
                        <a:ext cx="5135563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8141C52-6A55-08F7-51DD-1E376FE74F27}"/>
              </a:ext>
            </a:extLst>
          </p:cNvPr>
          <p:cNvSpPr txBox="1"/>
          <p:nvPr/>
        </p:nvSpPr>
        <p:spPr>
          <a:xfrm>
            <a:off x="6636547" y="2308503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Convert it all to a single logarithm…. 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63034E-0B61-F129-DAC5-8D276164F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56410"/>
              </p:ext>
            </p:extLst>
          </p:nvPr>
        </p:nvGraphicFramePr>
        <p:xfrm>
          <a:off x="3070225" y="4163219"/>
          <a:ext cx="24495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54080" imgH="419040" progId="Equation.DSMT4">
                  <p:embed/>
                </p:oleObj>
              </mc:Choice>
              <mc:Fallback>
                <p:oleObj name="Equation" r:id="rId11" imgW="105408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163034E-0B61-F129-DAC5-8D276164F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70225" y="4163219"/>
                        <a:ext cx="2449512" cy="974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97C7FB8-0654-B391-BFB7-F6ADA8F81D41}"/>
              </a:ext>
            </a:extLst>
          </p:cNvPr>
          <p:cNvSpPr txBox="1"/>
          <p:nvPr/>
        </p:nvSpPr>
        <p:spPr>
          <a:xfrm>
            <a:off x="6636547" y="2952269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convert it back to exponential form….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85D26AA-48BE-C69C-C1C2-BBC9934D01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811835"/>
              </p:ext>
            </p:extLst>
          </p:nvPr>
        </p:nvGraphicFramePr>
        <p:xfrm>
          <a:off x="3439318" y="5251450"/>
          <a:ext cx="171132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6560" imgH="419040" progId="Equation.DSMT4">
                  <p:embed/>
                </p:oleObj>
              </mc:Choice>
              <mc:Fallback>
                <p:oleObj name="Equation" r:id="rId13" imgW="73656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85D26AA-48BE-C69C-C1C2-BBC9934D01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39318" y="5251450"/>
                        <a:ext cx="1711325" cy="974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7296934-1B9C-380F-96D1-52CF997CF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759034"/>
              </p:ext>
            </p:extLst>
          </p:nvPr>
        </p:nvGraphicFramePr>
        <p:xfrm>
          <a:off x="2820193" y="6339681"/>
          <a:ext cx="23304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960" imgH="203040" progId="Equation.DSMT4">
                  <p:embed/>
                </p:oleObj>
              </mc:Choice>
              <mc:Fallback>
                <p:oleObj name="Equation" r:id="rId15" imgW="100296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7296934-1B9C-380F-96D1-52CF997CF2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20193" y="6339681"/>
                        <a:ext cx="233045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0395AE8-C709-432E-7BB1-93A22EDEA2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695790"/>
              </p:ext>
            </p:extLst>
          </p:nvPr>
        </p:nvGraphicFramePr>
        <p:xfrm>
          <a:off x="7320759" y="3555727"/>
          <a:ext cx="21240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203040" progId="Equation.DSMT4">
                  <p:embed/>
                </p:oleObj>
              </mc:Choice>
              <mc:Fallback>
                <p:oleObj name="Equation" r:id="rId17" imgW="91440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0395AE8-C709-432E-7BB1-93A22EDEA2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320759" y="3555727"/>
                        <a:ext cx="212407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77B8F38-738B-BD89-582A-AC36745FA2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384855"/>
              </p:ext>
            </p:extLst>
          </p:nvPr>
        </p:nvGraphicFramePr>
        <p:xfrm>
          <a:off x="7320759" y="4043888"/>
          <a:ext cx="259556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17440" imgH="203040" progId="Equation.DSMT4">
                  <p:embed/>
                </p:oleObj>
              </mc:Choice>
              <mc:Fallback>
                <p:oleObj name="Equation" r:id="rId19" imgW="111744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77B8F38-738B-BD89-582A-AC36745FA2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320759" y="4043888"/>
                        <a:ext cx="2595562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DC194DF-D76E-ACDF-AE2F-C5BEFF6946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542615"/>
              </p:ext>
            </p:extLst>
          </p:nvPr>
        </p:nvGraphicFramePr>
        <p:xfrm>
          <a:off x="7320759" y="4480421"/>
          <a:ext cx="16510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1000" imgH="279360" progId="Equation.DSMT4">
                  <p:embed/>
                </p:oleObj>
              </mc:Choice>
              <mc:Fallback>
                <p:oleObj name="Equation" r:id="rId21" imgW="71100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DC194DF-D76E-ACDF-AE2F-C5BEFF6946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320759" y="4480421"/>
                        <a:ext cx="1651000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6859D2D-0345-9485-6BA1-6F1A40D3C4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348235"/>
              </p:ext>
            </p:extLst>
          </p:nvPr>
        </p:nvGraphicFramePr>
        <p:xfrm>
          <a:off x="6672265" y="5051190"/>
          <a:ext cx="15335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60240" imgH="228600" progId="Equation.DSMT4">
                  <p:embed/>
                </p:oleObj>
              </mc:Choice>
              <mc:Fallback>
                <p:oleObj name="Equation" r:id="rId23" imgW="66024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6859D2D-0345-9485-6BA1-6F1A40D3C4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672265" y="5051190"/>
                        <a:ext cx="153352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FD44E3A-9BBA-815D-17E1-AB1966CACA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127074"/>
              </p:ext>
            </p:extLst>
          </p:nvPr>
        </p:nvGraphicFramePr>
        <p:xfrm>
          <a:off x="6760371" y="5681923"/>
          <a:ext cx="16224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98400" imgH="253800" progId="Equation.DSMT4">
                  <p:embed/>
                </p:oleObj>
              </mc:Choice>
              <mc:Fallback>
                <p:oleObj name="Equation" r:id="rId25" imgW="6984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FD44E3A-9BBA-815D-17E1-AB1966CACA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760371" y="5681923"/>
                        <a:ext cx="162242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47DD821-27FB-D893-770B-32DC4E4658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103048"/>
              </p:ext>
            </p:extLst>
          </p:nvPr>
        </p:nvGraphicFramePr>
        <p:xfrm>
          <a:off x="6760371" y="6267450"/>
          <a:ext cx="16827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600" imgH="253800" progId="Equation.DSMT4">
                  <p:embed/>
                </p:oleObj>
              </mc:Choice>
              <mc:Fallback>
                <p:oleObj name="Equation" r:id="rId27" imgW="72360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47DD821-27FB-D893-770B-32DC4E4658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760371" y="6267450"/>
                        <a:ext cx="16827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801C7224-0248-5A6A-F6BA-9F0EEB2EDBF3}"/>
              </a:ext>
            </a:extLst>
          </p:cNvPr>
          <p:cNvSpPr txBox="1"/>
          <p:nvPr/>
        </p:nvSpPr>
        <p:spPr>
          <a:xfrm>
            <a:off x="9127332" y="5497257"/>
            <a:ext cx="208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Restriction: x &gt;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937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9EF8DC-6711-CFFF-081F-EEF4F71408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06" y="230188"/>
            <a:ext cx="6715125" cy="7239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A276BE-0C31-C584-8511-5A1C4F699E81}"/>
              </a:ext>
            </a:extLst>
          </p:cNvPr>
          <p:cNvSpPr txBox="1"/>
          <p:nvPr/>
        </p:nvSpPr>
        <p:spPr>
          <a:xfrm>
            <a:off x="5822157" y="954088"/>
            <a:ext cx="590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Manipulate the bases, so that the logs have the same base…..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E42EE53-B046-A22D-137D-4EA36035A4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700633"/>
              </p:ext>
            </p:extLst>
          </p:nvPr>
        </p:nvGraphicFramePr>
        <p:xfrm>
          <a:off x="6269436" y="1449388"/>
          <a:ext cx="2506663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393480" progId="Equation.DSMT4">
                  <p:embed/>
                </p:oleObj>
              </mc:Choice>
              <mc:Fallback>
                <p:oleObj name="Equation" r:id="rId5" imgW="10792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E42EE53-B046-A22D-137D-4EA36035A4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69436" y="1449388"/>
                        <a:ext cx="2506663" cy="915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A7DE651-2D78-1F8A-2524-63C1C1CEBF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12181"/>
              </p:ext>
            </p:extLst>
          </p:nvPr>
        </p:nvGraphicFramePr>
        <p:xfrm>
          <a:off x="8733635" y="1612106"/>
          <a:ext cx="14747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680" imgH="253800" progId="Equation.DSMT4">
                  <p:embed/>
                </p:oleObj>
              </mc:Choice>
              <mc:Fallback>
                <p:oleObj name="Equation" r:id="rId7" imgW="6346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A7DE651-2D78-1F8A-2524-63C1C1CEBF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733635" y="1612106"/>
                        <a:ext cx="1474788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EC177DB-C10C-F07B-375F-7295638588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578807"/>
              </p:ext>
            </p:extLst>
          </p:nvPr>
        </p:nvGraphicFramePr>
        <p:xfrm>
          <a:off x="784820" y="1154906"/>
          <a:ext cx="38052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38000" imgH="393480" progId="Equation.DSMT4">
                  <p:embed/>
                </p:oleObj>
              </mc:Choice>
              <mc:Fallback>
                <p:oleObj name="Equation" r:id="rId9" imgW="163800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EC177DB-C10C-F07B-375F-7295638588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4820" y="1154906"/>
                        <a:ext cx="3805238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D892497-0A04-EFBD-EEA7-F592E3B5BC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465795"/>
              </p:ext>
            </p:extLst>
          </p:nvPr>
        </p:nvGraphicFramePr>
        <p:xfrm>
          <a:off x="1197570" y="2069306"/>
          <a:ext cx="33924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60160" imgH="393480" progId="Equation.DSMT4">
                  <p:embed/>
                </p:oleObj>
              </mc:Choice>
              <mc:Fallback>
                <p:oleObj name="Equation" r:id="rId11" imgW="14601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D892497-0A04-EFBD-EEA7-F592E3B5BC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97570" y="2069306"/>
                        <a:ext cx="3392488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AB91934-B881-055D-4EA3-0F11CE8B4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604216"/>
              </p:ext>
            </p:extLst>
          </p:nvPr>
        </p:nvGraphicFramePr>
        <p:xfrm>
          <a:off x="1587500" y="3036887"/>
          <a:ext cx="2921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57120" imgH="482400" progId="Equation.DSMT4">
                  <p:embed/>
                </p:oleObj>
              </mc:Choice>
              <mc:Fallback>
                <p:oleObj name="Equation" r:id="rId13" imgW="1257120" imgH="4824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AB91934-B881-055D-4EA3-0F11CE8B4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7500" y="3036887"/>
                        <a:ext cx="2921000" cy="1120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36813EC-BA32-24A5-2BF8-7E97E67D14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23070"/>
              </p:ext>
            </p:extLst>
          </p:nvPr>
        </p:nvGraphicFramePr>
        <p:xfrm>
          <a:off x="1822450" y="4210843"/>
          <a:ext cx="26860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55600" imgH="393480" progId="Equation.DSMT4">
                  <p:embed/>
                </p:oleObj>
              </mc:Choice>
              <mc:Fallback>
                <p:oleObj name="Equation" r:id="rId15" imgW="115560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36813EC-BA32-24A5-2BF8-7E97E67D14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22450" y="4210843"/>
                        <a:ext cx="268605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3AE082B-F6A5-4A0A-6E75-E66F8D31B6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311844"/>
              </p:ext>
            </p:extLst>
          </p:nvPr>
        </p:nvGraphicFramePr>
        <p:xfrm>
          <a:off x="2687439" y="5290344"/>
          <a:ext cx="8255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5320" imgH="177480" progId="Equation.DSMT4">
                  <p:embed/>
                </p:oleObj>
              </mc:Choice>
              <mc:Fallback>
                <p:oleObj name="Equation" r:id="rId17" imgW="3553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3AE082B-F6A5-4A0A-6E75-E66F8D31B6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687439" y="5290344"/>
                        <a:ext cx="8255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871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C84433-8D22-6A1A-A265-824B2E1229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256" y="109537"/>
            <a:ext cx="7891463" cy="10149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9EA6DC-DE05-3F82-E635-5E1663E4A8FB}"/>
              </a:ext>
            </a:extLst>
          </p:cNvPr>
          <p:cNvSpPr txBox="1"/>
          <p:nvPr/>
        </p:nvSpPr>
        <p:spPr>
          <a:xfrm>
            <a:off x="5822157" y="939850"/>
            <a:ext cx="590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Move the terms around so that liketerms are together…..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3A96CD6-51BF-DD9A-8E02-012FEAE24A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513445"/>
              </p:ext>
            </p:extLst>
          </p:nvPr>
        </p:nvGraphicFramePr>
        <p:xfrm>
          <a:off x="375445" y="1254125"/>
          <a:ext cx="3924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88760" imgH="393480" progId="Equation.DSMT4">
                  <p:embed/>
                </p:oleObj>
              </mc:Choice>
              <mc:Fallback>
                <p:oleObj name="Equation" r:id="rId5" imgW="16887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3A96CD6-51BF-DD9A-8E02-012FEAE24A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5445" y="1254125"/>
                        <a:ext cx="39243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A94F18E-B4E7-F4B3-A541-5AA764D5DF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526248"/>
              </p:ext>
            </p:extLst>
          </p:nvPr>
        </p:nvGraphicFramePr>
        <p:xfrm>
          <a:off x="145256" y="2298134"/>
          <a:ext cx="29511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9720" imgH="393480" progId="Equation.DSMT4">
                  <p:embed/>
                </p:oleObj>
              </mc:Choice>
              <mc:Fallback>
                <p:oleObj name="Equation" r:id="rId7" imgW="12697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A94F18E-B4E7-F4B3-A541-5AA764D5DF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5256" y="2298134"/>
                        <a:ext cx="2951162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C3865CB-E35E-17C2-51AC-6D37BEB245B8}"/>
              </a:ext>
            </a:extLst>
          </p:cNvPr>
          <p:cNvSpPr txBox="1"/>
          <p:nvPr/>
        </p:nvSpPr>
        <p:spPr>
          <a:xfrm>
            <a:off x="5803106" y="1570885"/>
            <a:ext cx="590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Notice that the two logs are reciprocals of each other!!!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E9F18C6-187F-C59D-7519-B1ADCFC6D3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284022"/>
              </p:ext>
            </p:extLst>
          </p:nvPr>
        </p:nvGraphicFramePr>
        <p:xfrm>
          <a:off x="7124700" y="2168525"/>
          <a:ext cx="153511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240" imgH="228600" progId="Equation.DSMT4">
                  <p:embed/>
                </p:oleObj>
              </mc:Choice>
              <mc:Fallback>
                <p:oleObj name="Equation" r:id="rId9" imgW="66024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E9F18C6-187F-C59D-7519-B1ADCFC6D3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24700" y="2168525"/>
                        <a:ext cx="1535113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9D06E02-46DB-F931-2C85-D1DC0F7D5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729360"/>
              </p:ext>
            </p:extLst>
          </p:nvPr>
        </p:nvGraphicFramePr>
        <p:xfrm>
          <a:off x="9339262" y="2002674"/>
          <a:ext cx="15938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800" imgH="393480" progId="Equation.DSMT4">
                  <p:embed/>
                </p:oleObj>
              </mc:Choice>
              <mc:Fallback>
                <p:oleObj name="Equation" r:id="rId11" imgW="685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9D06E02-46DB-F931-2C85-D1DC0F7D5F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339262" y="2002674"/>
                        <a:ext cx="1593850" cy="915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F4EE443-E483-A711-8037-0BDB1E7C3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55523"/>
              </p:ext>
            </p:extLst>
          </p:nvPr>
        </p:nvGraphicFramePr>
        <p:xfrm>
          <a:off x="720724" y="3342143"/>
          <a:ext cx="18002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74360" imgH="393480" progId="Equation.DSMT4">
                  <p:embed/>
                </p:oleObj>
              </mc:Choice>
              <mc:Fallback>
                <p:oleObj name="Equation" r:id="rId13" imgW="77436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F4EE443-E483-A711-8037-0BDB1E7C3F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20724" y="3342143"/>
                        <a:ext cx="1800225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F8CC939-C928-CB43-8382-6D870B00D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30170"/>
              </p:ext>
            </p:extLst>
          </p:nvPr>
        </p:nvGraphicFramePr>
        <p:xfrm>
          <a:off x="508000" y="4453732"/>
          <a:ext cx="19177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25480" imgH="203040" progId="Equation.DSMT4">
                  <p:embed/>
                </p:oleObj>
              </mc:Choice>
              <mc:Fallback>
                <p:oleObj name="Equation" r:id="rId15" imgW="82548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F8CC939-C928-CB43-8382-6D870B00D3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8000" y="4453732"/>
                        <a:ext cx="1917700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6AC6708-8159-43D2-2729-E90D161D7C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650247"/>
              </p:ext>
            </p:extLst>
          </p:nvPr>
        </p:nvGraphicFramePr>
        <p:xfrm>
          <a:off x="54771" y="5132387"/>
          <a:ext cx="2389188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28520" imgH="203040" progId="Equation.DSMT4">
                  <p:embed/>
                </p:oleObj>
              </mc:Choice>
              <mc:Fallback>
                <p:oleObj name="Equation" r:id="rId17" imgW="102852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6AC6708-8159-43D2-2729-E90D161D7C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4771" y="5132387"/>
                        <a:ext cx="2389188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3793E01-3913-C72D-B136-E7C13AB0B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036095"/>
              </p:ext>
            </p:extLst>
          </p:nvPr>
        </p:nvGraphicFramePr>
        <p:xfrm>
          <a:off x="145256" y="5722938"/>
          <a:ext cx="2801938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06360" imgH="253800" progId="Equation.DSMT4">
                  <p:embed/>
                </p:oleObj>
              </mc:Choice>
              <mc:Fallback>
                <p:oleObj name="Equation" r:id="rId19" imgW="120636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3793E01-3913-C72D-B136-E7C13AB0B6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45256" y="5722938"/>
                        <a:ext cx="2801938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562CA7F-757B-70AC-F8CA-DE5198E1F5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06832"/>
              </p:ext>
            </p:extLst>
          </p:nvPr>
        </p:nvGraphicFramePr>
        <p:xfrm>
          <a:off x="4093369" y="3778251"/>
          <a:ext cx="1709737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36560" imgH="393480" progId="Equation.DSMT4">
                  <p:embed/>
                </p:oleObj>
              </mc:Choice>
              <mc:Fallback>
                <p:oleObj name="Equation" r:id="rId21" imgW="7365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562CA7F-757B-70AC-F8CA-DE5198E1F5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093369" y="3778251"/>
                        <a:ext cx="1709737" cy="911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52BE65D-3B13-D8FC-8826-B3842578E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939910"/>
              </p:ext>
            </p:extLst>
          </p:nvPr>
        </p:nvGraphicFramePr>
        <p:xfrm>
          <a:off x="4490244" y="4779962"/>
          <a:ext cx="11191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400" imgH="304560" progId="Equation.DSMT4">
                  <p:embed/>
                </p:oleObj>
              </mc:Choice>
              <mc:Fallback>
                <p:oleObj name="Equation" r:id="rId23" imgW="482400" imgH="3045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52BE65D-3B13-D8FC-8826-B3842578E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490244" y="4779962"/>
                        <a:ext cx="1119188" cy="704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789D15A-CCB5-D7E2-B42F-14608A10D6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72955"/>
              </p:ext>
            </p:extLst>
          </p:nvPr>
        </p:nvGraphicFramePr>
        <p:xfrm>
          <a:off x="4490244" y="5603875"/>
          <a:ext cx="11493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5000" imgH="419040" progId="Equation.DSMT4">
                  <p:embed/>
                </p:oleObj>
              </mc:Choice>
              <mc:Fallback>
                <p:oleObj name="Equation" r:id="rId25" imgW="495000" imgH="419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789D15A-CCB5-D7E2-B42F-14608A10D6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490244" y="5603875"/>
                        <a:ext cx="1149350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D67DC7E-29D9-E4ED-8878-1680335CED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664388"/>
              </p:ext>
            </p:extLst>
          </p:nvPr>
        </p:nvGraphicFramePr>
        <p:xfrm>
          <a:off x="6645275" y="3968750"/>
          <a:ext cx="14446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22080" imgH="228600" progId="Equation.DSMT4">
                  <p:embed/>
                </p:oleObj>
              </mc:Choice>
              <mc:Fallback>
                <p:oleObj name="Equation" r:id="rId27" imgW="62208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D67DC7E-29D9-E4ED-8878-1680335CED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645275" y="3968750"/>
                        <a:ext cx="1444625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B2CEE30-72F8-A830-863F-07E6B03ED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081788"/>
              </p:ext>
            </p:extLst>
          </p:nvPr>
        </p:nvGraphicFramePr>
        <p:xfrm>
          <a:off x="6983413" y="4897438"/>
          <a:ext cx="9731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19040" imgH="203040" progId="Equation.DSMT4">
                  <p:embed/>
                </p:oleObj>
              </mc:Choice>
              <mc:Fallback>
                <p:oleObj name="Equation" r:id="rId29" imgW="41904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B2CEE30-72F8-A830-863F-07E6B03ED4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983413" y="4897438"/>
                        <a:ext cx="97313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C24C1D7-A883-C538-6B9A-EF0F6792B1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19032"/>
              </p:ext>
            </p:extLst>
          </p:nvPr>
        </p:nvGraphicFramePr>
        <p:xfrm>
          <a:off x="7070725" y="5883275"/>
          <a:ext cx="7953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42720" imgH="177480" progId="Equation.DSMT4">
                  <p:embed/>
                </p:oleObj>
              </mc:Choice>
              <mc:Fallback>
                <p:oleObj name="Equation" r:id="rId31" imgW="3427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C24C1D7-A883-C538-6B9A-EF0F6792B1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070725" y="5883275"/>
                        <a:ext cx="795338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843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84ED57-885B-081A-27C0-BAC7D2AA8E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9" y="235046"/>
            <a:ext cx="12034318" cy="11436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E0E81E-F539-648C-714E-8CBD5E0153EF}"/>
              </a:ext>
            </a:extLst>
          </p:cNvPr>
          <p:cNvSpPr txBox="1"/>
          <p:nvPr/>
        </p:nvSpPr>
        <p:spPr>
          <a:xfrm>
            <a:off x="7078675" y="1171986"/>
            <a:ext cx="536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 recommend factoring those two trinomials first…….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73785CE-3096-79A3-F370-3FCD562AAB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979373"/>
              </p:ext>
            </p:extLst>
          </p:nvPr>
        </p:nvGraphicFramePr>
        <p:xfrm>
          <a:off x="8274058" y="1541318"/>
          <a:ext cx="29813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82680" imgH="279360" progId="Equation.DSMT4">
                  <p:embed/>
                </p:oleObj>
              </mc:Choice>
              <mc:Fallback>
                <p:oleObj name="Equation" r:id="rId5" imgW="128268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73785CE-3096-79A3-F370-3FCD562AAB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74058" y="1541318"/>
                        <a:ext cx="298132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8707E96-C270-5F6E-B65B-BE1CF78678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172047"/>
              </p:ext>
            </p:extLst>
          </p:nvPr>
        </p:nvGraphicFramePr>
        <p:xfrm>
          <a:off x="7693827" y="2196454"/>
          <a:ext cx="4575175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68480" imgH="253800" progId="Equation.DSMT4">
                  <p:embed/>
                </p:oleObj>
              </mc:Choice>
              <mc:Fallback>
                <p:oleObj name="Equation" r:id="rId7" imgW="19684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8707E96-C270-5F6E-B65B-BE1CF78678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93827" y="2196454"/>
                        <a:ext cx="4575175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7AA14FA-56CB-FA5E-16C9-782A9C35A1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466969"/>
              </p:ext>
            </p:extLst>
          </p:nvPr>
        </p:nvGraphicFramePr>
        <p:xfrm>
          <a:off x="176208" y="1466053"/>
          <a:ext cx="62293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79480" imgH="279360" progId="Equation.DSMT4">
                  <p:embed/>
                </p:oleObj>
              </mc:Choice>
              <mc:Fallback>
                <p:oleObj name="Equation" r:id="rId9" imgW="267948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7AA14FA-56CB-FA5E-16C9-782A9C35A1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6208" y="1466053"/>
                        <a:ext cx="622935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7BDB907-3A8E-8938-ABB0-842BECE80B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358443"/>
              </p:ext>
            </p:extLst>
          </p:nvPr>
        </p:nvGraphicFramePr>
        <p:xfrm>
          <a:off x="133344" y="2520151"/>
          <a:ext cx="71739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85920" imgH="253800" progId="Equation.DSMT4">
                  <p:embed/>
                </p:oleObj>
              </mc:Choice>
              <mc:Fallback>
                <p:oleObj name="Equation" r:id="rId11" imgW="30859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7BDB907-3A8E-8938-ABB0-842BECE80B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3344" y="2520151"/>
                        <a:ext cx="7173913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4D82DE5-5272-FC85-8224-E34E24EC4E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624747"/>
              </p:ext>
            </p:extLst>
          </p:nvPr>
        </p:nvGraphicFramePr>
        <p:xfrm>
          <a:off x="181762" y="3330571"/>
          <a:ext cx="5491162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361960" imgH="253800" progId="Equation.DSMT4">
                  <p:embed/>
                </p:oleObj>
              </mc:Choice>
              <mc:Fallback>
                <p:oleObj name="Equation" r:id="rId13" imgW="23619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4D82DE5-5272-FC85-8224-E34E24EC4E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1762" y="3330571"/>
                        <a:ext cx="5491162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B1C056E-0DB4-CE40-1353-B84789CAD1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423575"/>
              </p:ext>
            </p:extLst>
          </p:nvPr>
        </p:nvGraphicFramePr>
        <p:xfrm>
          <a:off x="176208" y="4034629"/>
          <a:ext cx="50482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71520" imgH="253800" progId="Equation.DSMT4">
                  <p:embed/>
                </p:oleObj>
              </mc:Choice>
              <mc:Fallback>
                <p:oleObj name="Equation" r:id="rId15" imgW="217152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B1C056E-0DB4-CE40-1353-B84789CAD1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6208" y="4034629"/>
                        <a:ext cx="5048250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8A97CC3-C006-E6A8-4440-6F91B2594706}"/>
              </a:ext>
            </a:extLst>
          </p:cNvPr>
          <p:cNvSpPr txBox="1"/>
          <p:nvPr/>
        </p:nvSpPr>
        <p:spPr>
          <a:xfrm>
            <a:off x="6392074" y="3255161"/>
            <a:ext cx="590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Substitution like the previous question……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FAFADE1-8079-5290-C732-CD2E19DFE6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527070"/>
              </p:ext>
            </p:extLst>
          </p:nvPr>
        </p:nvGraphicFramePr>
        <p:xfrm>
          <a:off x="318294" y="4637883"/>
          <a:ext cx="1652588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11000" imgH="393480" progId="Equation.DSMT4">
                  <p:embed/>
                </p:oleObj>
              </mc:Choice>
              <mc:Fallback>
                <p:oleObj name="Equation" r:id="rId17" imgW="71100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FAFADE1-8079-5290-C732-CD2E19DFE6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18294" y="4637883"/>
                        <a:ext cx="1652588" cy="909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EA40013-D9E8-770D-48E2-AAFF79AF4F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019560"/>
              </p:ext>
            </p:extLst>
          </p:nvPr>
        </p:nvGraphicFramePr>
        <p:xfrm>
          <a:off x="357188" y="5460997"/>
          <a:ext cx="18589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99920" imgH="203040" progId="Equation.DSMT4">
                  <p:embed/>
                </p:oleObj>
              </mc:Choice>
              <mc:Fallback>
                <p:oleObj name="Equation" r:id="rId19" imgW="79992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EA40013-D9E8-770D-48E2-AAFF79AF4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57188" y="5460997"/>
                        <a:ext cx="1858962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8373F77-BDFA-7531-B725-91FA2C11CE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468750"/>
              </p:ext>
            </p:extLst>
          </p:nvPr>
        </p:nvGraphicFramePr>
        <p:xfrm>
          <a:off x="92869" y="6004716"/>
          <a:ext cx="23320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02960" imgH="203040" progId="Equation.DSMT4">
                  <p:embed/>
                </p:oleObj>
              </mc:Choice>
              <mc:Fallback>
                <p:oleObj name="Equation" r:id="rId21" imgW="10029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8373F77-BDFA-7531-B725-91FA2C11CE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2869" y="6004716"/>
                        <a:ext cx="233203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E47407E-8F1B-7AAE-2C7F-3EF1C4E8B5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442472"/>
              </p:ext>
            </p:extLst>
          </p:nvPr>
        </p:nvGraphicFramePr>
        <p:xfrm>
          <a:off x="3414713" y="4678360"/>
          <a:ext cx="27162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68200" imgH="253800" progId="Equation.DSMT4">
                  <p:embed/>
                </p:oleObj>
              </mc:Choice>
              <mc:Fallback>
                <p:oleObj name="Equation" r:id="rId23" imgW="116820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E47407E-8F1B-7AAE-2C7F-3EF1C4E8B5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414713" y="4678360"/>
                        <a:ext cx="2716212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DABCACF-5678-A503-33EB-4A78D8FC2D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544952"/>
              </p:ext>
            </p:extLst>
          </p:nvPr>
        </p:nvGraphicFramePr>
        <p:xfrm>
          <a:off x="3379788" y="5347496"/>
          <a:ext cx="236220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5920" imgH="393480" progId="Equation.DSMT4">
                  <p:embed/>
                </p:oleObj>
              </mc:Choice>
              <mc:Fallback>
                <p:oleObj name="Equation" r:id="rId25" imgW="101592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DABCACF-5678-A503-33EB-4A78D8FC2D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379788" y="5347496"/>
                        <a:ext cx="2362200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CDFFE05-8CA3-B194-FAFF-265D50E9CB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385210"/>
              </p:ext>
            </p:extLst>
          </p:nvPr>
        </p:nvGraphicFramePr>
        <p:xfrm>
          <a:off x="6815152" y="3665834"/>
          <a:ext cx="2598737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17440" imgH="393480" progId="Equation.DSMT4">
                  <p:embed/>
                </p:oleObj>
              </mc:Choice>
              <mc:Fallback>
                <p:oleObj name="Equation" r:id="rId27" imgW="111744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CDFFE05-8CA3-B194-FAFF-265D50E9CB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815152" y="3665834"/>
                        <a:ext cx="2598737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C95E603-69B9-F87A-9D9E-E5CCE20EEB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1618040"/>
              </p:ext>
            </p:extLst>
          </p:nvPr>
        </p:nvGraphicFramePr>
        <p:xfrm>
          <a:off x="6947707" y="4580301"/>
          <a:ext cx="2333625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02960" imgH="279360" progId="Equation.DSMT4">
                  <p:embed/>
                </p:oleObj>
              </mc:Choice>
              <mc:Fallback>
                <p:oleObj name="Equation" r:id="rId29" imgW="1002960" imgH="2793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C95E603-69B9-F87A-9D9E-E5CCE20EEB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947707" y="4580301"/>
                        <a:ext cx="2333625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3AA8996-6DF6-128F-1C69-1553D4376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905654"/>
              </p:ext>
            </p:extLst>
          </p:nvPr>
        </p:nvGraphicFramePr>
        <p:xfrm>
          <a:off x="6947707" y="5112546"/>
          <a:ext cx="27765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93760" imgH="203040" progId="Equation.DSMT4">
                  <p:embed/>
                </p:oleObj>
              </mc:Choice>
              <mc:Fallback>
                <p:oleObj name="Equation" r:id="rId31" imgW="119376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3AA8996-6DF6-128F-1C69-1553D4376F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947707" y="5112546"/>
                        <a:ext cx="2776538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B8EB7F1-3505-3DDB-2F13-FED5E642D3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766756"/>
              </p:ext>
            </p:extLst>
          </p:nvPr>
        </p:nvGraphicFramePr>
        <p:xfrm>
          <a:off x="7078675" y="5619022"/>
          <a:ext cx="1476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34680" imgH="203040" progId="Equation.DSMT4">
                  <p:embed/>
                </p:oleObj>
              </mc:Choice>
              <mc:Fallback>
                <p:oleObj name="Equation" r:id="rId33" imgW="63468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B8EB7F1-3505-3DDB-2F13-FED5E642D3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078675" y="5619022"/>
                        <a:ext cx="1476375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01D495F-3A61-E314-3D93-BE4232F5F7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16763"/>
              </p:ext>
            </p:extLst>
          </p:nvPr>
        </p:nvGraphicFramePr>
        <p:xfrm>
          <a:off x="6905626" y="6114691"/>
          <a:ext cx="18303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87320" imgH="203040" progId="Equation.DSMT4">
                  <p:embed/>
                </p:oleObj>
              </mc:Choice>
              <mc:Fallback>
                <p:oleObj name="Equation" r:id="rId35" imgW="78732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01D495F-3A61-E314-3D93-BE4232F5F7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905626" y="6114691"/>
                        <a:ext cx="183038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5C86EA5-ECC2-323B-F7B3-39E9B9DC8220}"/>
              </a:ext>
            </a:extLst>
          </p:cNvPr>
          <p:cNvSpPr txBox="1"/>
          <p:nvPr/>
        </p:nvSpPr>
        <p:spPr>
          <a:xfrm>
            <a:off x="6905626" y="6491612"/>
            <a:ext cx="1970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Both work…..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F204AFC3-C0B0-0726-24AE-667AB83AD1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512659"/>
              </p:ext>
            </p:extLst>
          </p:nvPr>
        </p:nvGraphicFramePr>
        <p:xfrm>
          <a:off x="9713165" y="3785388"/>
          <a:ext cx="248126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66680" imgH="253800" progId="Equation.DSMT4">
                  <p:embed/>
                </p:oleObj>
              </mc:Choice>
              <mc:Fallback>
                <p:oleObj name="Equation" r:id="rId37" imgW="106668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F204AFC3-C0B0-0726-24AE-667AB83AD1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9713165" y="3785388"/>
                        <a:ext cx="2481262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AD56E0D-1B7F-14AA-7E11-B9E6094BA3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800679"/>
              </p:ext>
            </p:extLst>
          </p:nvPr>
        </p:nvGraphicFramePr>
        <p:xfrm>
          <a:off x="10230671" y="4575472"/>
          <a:ext cx="19494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38080" imgH="177480" progId="Equation.DSMT4">
                  <p:embed/>
                </p:oleObj>
              </mc:Choice>
              <mc:Fallback>
                <p:oleObj name="Equation" r:id="rId39" imgW="83808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AD56E0D-1B7F-14AA-7E11-B9E6094BA3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10230671" y="4575472"/>
                        <a:ext cx="1949450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90A8298-AF1B-E04B-AC7C-4F241EE3C2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691793"/>
              </p:ext>
            </p:extLst>
          </p:nvPr>
        </p:nvGraphicFramePr>
        <p:xfrm>
          <a:off x="10718813" y="5020832"/>
          <a:ext cx="12112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20560" imgH="177480" progId="Equation.DSMT4">
                  <p:embed/>
                </p:oleObj>
              </mc:Choice>
              <mc:Fallback>
                <p:oleObj name="Equation" r:id="rId41" imgW="52056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90A8298-AF1B-E04B-AC7C-4F241EE3C2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0718813" y="5020832"/>
                        <a:ext cx="1211262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7C196706-3F43-9B3F-CD24-F5D8BA6AB8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841718"/>
              </p:ext>
            </p:extLst>
          </p:nvPr>
        </p:nvGraphicFramePr>
        <p:xfrm>
          <a:off x="10866450" y="5440003"/>
          <a:ext cx="1063625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57200" imgH="393480" progId="Equation.DSMT4">
                  <p:embed/>
                </p:oleObj>
              </mc:Choice>
              <mc:Fallback>
                <p:oleObj name="Equation" r:id="rId43" imgW="457200" imgH="393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7C196706-3F43-9B3F-CD24-F5D8BA6AB8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10866450" y="5440003"/>
                        <a:ext cx="1063625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CCE017AB-0BB8-9B86-1627-79AC075BF54D}"/>
              </a:ext>
            </a:extLst>
          </p:cNvPr>
          <p:cNvSpPr txBox="1"/>
          <p:nvPr/>
        </p:nvSpPr>
        <p:spPr>
          <a:xfrm>
            <a:off x="10412824" y="6257134"/>
            <a:ext cx="1970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Yep…..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119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24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75EA58-CDC8-BC4F-D9EC-6B03821BB2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31" y="398488"/>
            <a:ext cx="11244175" cy="10302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BCD293-DDA7-2A0C-1FCC-FB0B3D093A7B}"/>
              </a:ext>
            </a:extLst>
          </p:cNvPr>
          <p:cNvSpPr txBox="1"/>
          <p:nvPr/>
        </p:nvSpPr>
        <p:spPr>
          <a:xfrm>
            <a:off x="7078675" y="1151750"/>
            <a:ext cx="536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If the terms belong to a geometric sequence then: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2FB068C-2BB1-3662-B550-2348EF7E16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511399"/>
              </p:ext>
            </p:extLst>
          </p:nvPr>
        </p:nvGraphicFramePr>
        <p:xfrm>
          <a:off x="9304338" y="1613415"/>
          <a:ext cx="103346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240" imgH="431640" progId="Equation.DSMT4">
                  <p:embed/>
                </p:oleObj>
              </mc:Choice>
              <mc:Fallback>
                <p:oleObj name="Equation" r:id="rId5" imgW="44424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2FB068C-2BB1-3662-B550-2348EF7E16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04338" y="1613415"/>
                        <a:ext cx="1033462" cy="100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E7B780B-9E49-B817-459E-4C1EEEB37EF6}"/>
              </a:ext>
            </a:extLst>
          </p:cNvPr>
          <p:cNvSpPr txBox="1"/>
          <p:nvPr/>
        </p:nvSpPr>
        <p:spPr>
          <a:xfrm>
            <a:off x="135731" y="1428749"/>
            <a:ext cx="536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 we have: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053309F-3E4E-2CD4-7A7D-56F760A230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638301"/>
              </p:ext>
            </p:extLst>
          </p:nvPr>
        </p:nvGraphicFramePr>
        <p:xfrm>
          <a:off x="64293" y="1834288"/>
          <a:ext cx="30956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431640" progId="Equation.DSMT4">
                  <p:embed/>
                </p:oleObj>
              </mc:Choice>
              <mc:Fallback>
                <p:oleObj name="Equation" r:id="rId7" imgW="13334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053309F-3E4E-2CD4-7A7D-56F760A230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293" y="1834288"/>
                        <a:ext cx="3095625" cy="100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2D0CAE3-E5FA-7EB2-B5D4-0964D5E78712}"/>
              </a:ext>
            </a:extLst>
          </p:cNvPr>
          <p:cNvSpPr txBox="1"/>
          <p:nvPr/>
        </p:nvSpPr>
        <p:spPr>
          <a:xfrm>
            <a:off x="7078675" y="2613540"/>
            <a:ext cx="536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Reduce all the bases to “2”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3A0D2B2-F864-FFD9-EB12-F16DBEF8B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253068"/>
              </p:ext>
            </p:extLst>
          </p:nvPr>
        </p:nvGraphicFramePr>
        <p:xfrm>
          <a:off x="135731" y="3025634"/>
          <a:ext cx="3508375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444240" progId="Equation.DSMT4">
                  <p:embed/>
                </p:oleObj>
              </mc:Choice>
              <mc:Fallback>
                <p:oleObj name="Equation" r:id="rId9" imgW="1511280" imgH="4442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3A0D2B2-F864-FFD9-EB12-F16DBEF8B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5731" y="3025634"/>
                        <a:ext cx="3508375" cy="1030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3C57429-6445-5701-051D-E1D93712C3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418156"/>
              </p:ext>
            </p:extLst>
          </p:nvPr>
        </p:nvGraphicFramePr>
        <p:xfrm>
          <a:off x="53973" y="4156868"/>
          <a:ext cx="4953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33360" imgH="279360" progId="Equation.DSMT4">
                  <p:embed/>
                </p:oleObj>
              </mc:Choice>
              <mc:Fallback>
                <p:oleObj name="Equation" r:id="rId11" imgW="213336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3C57429-6445-5701-051D-E1D93712C3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973" y="4156868"/>
                        <a:ext cx="49530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ABBCBDA-78EC-7AF0-4868-373B3A415CFE}"/>
              </a:ext>
            </a:extLst>
          </p:cNvPr>
          <p:cNvSpPr txBox="1"/>
          <p:nvPr/>
        </p:nvSpPr>
        <p:spPr>
          <a:xfrm>
            <a:off x="7140172" y="2963187"/>
            <a:ext cx="536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Make a substitution!!!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4117EFB-29DB-95AA-6327-2F582623D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863040"/>
              </p:ext>
            </p:extLst>
          </p:nvPr>
        </p:nvGraphicFramePr>
        <p:xfrm>
          <a:off x="64293" y="4804568"/>
          <a:ext cx="61023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28720" imgH="279360" progId="Equation.DSMT4">
                  <p:embed/>
                </p:oleObj>
              </mc:Choice>
              <mc:Fallback>
                <p:oleObj name="Equation" r:id="rId13" imgW="262872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4117EFB-29DB-95AA-6327-2F582623D7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293" y="4804568"/>
                        <a:ext cx="610235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F6A15CF-9DBF-2D7B-D4CD-5E67EEDADB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402009"/>
              </p:ext>
            </p:extLst>
          </p:nvPr>
        </p:nvGraphicFramePr>
        <p:xfrm>
          <a:off x="135731" y="5429251"/>
          <a:ext cx="43338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66600" imgH="279360" progId="Equation.DSMT4">
                  <p:embed/>
                </p:oleObj>
              </mc:Choice>
              <mc:Fallback>
                <p:oleObj name="Equation" r:id="rId15" imgW="186660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F6A15CF-9DBF-2D7B-D4CD-5E67EEDADB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35731" y="5429251"/>
                        <a:ext cx="433387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344B9FD-7F07-5F8C-14E7-476AAF6AF4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11698"/>
              </p:ext>
            </p:extLst>
          </p:nvPr>
        </p:nvGraphicFramePr>
        <p:xfrm>
          <a:off x="194469" y="6046411"/>
          <a:ext cx="34496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85720" imgH="279360" progId="Equation.DSMT4">
                  <p:embed/>
                </p:oleObj>
              </mc:Choice>
              <mc:Fallback>
                <p:oleObj name="Equation" r:id="rId17" imgW="148572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344B9FD-7F07-5F8C-14E7-476AAF6AF4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94469" y="6046411"/>
                        <a:ext cx="3449637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E751776-F937-318D-65C8-CD1E6E2CB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280666"/>
              </p:ext>
            </p:extLst>
          </p:nvPr>
        </p:nvGraphicFramePr>
        <p:xfrm>
          <a:off x="6523038" y="3382148"/>
          <a:ext cx="36560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74640" imgH="279360" progId="Equation.DSMT4">
                  <p:embed/>
                </p:oleObj>
              </mc:Choice>
              <mc:Fallback>
                <p:oleObj name="Equation" r:id="rId19" imgW="157464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E751776-F937-318D-65C8-CD1E6E2CB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523038" y="3382148"/>
                        <a:ext cx="3656012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EB1C072-1FAB-7A87-9B19-5A86F993CE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743745"/>
              </p:ext>
            </p:extLst>
          </p:nvPr>
        </p:nvGraphicFramePr>
        <p:xfrm>
          <a:off x="6523038" y="4029848"/>
          <a:ext cx="40687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52480" imgH="279360" progId="Equation.DSMT4">
                  <p:embed/>
                </p:oleObj>
              </mc:Choice>
              <mc:Fallback>
                <p:oleObj name="Equation" r:id="rId21" imgW="175248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EB1C072-1FAB-7A87-9B19-5A86F993CE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523038" y="4029848"/>
                        <a:ext cx="4068763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6BF82ABB-9451-91B6-47A3-D31D42E11D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036679"/>
              </p:ext>
            </p:extLst>
          </p:nvPr>
        </p:nvGraphicFramePr>
        <p:xfrm>
          <a:off x="6488908" y="4608988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28520" imgH="203040" progId="Equation.DSMT4">
                  <p:embed/>
                </p:oleObj>
              </mc:Choice>
              <mc:Fallback>
                <p:oleObj name="Equation" r:id="rId23" imgW="102852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6BF82ABB-9451-91B6-47A3-D31D42E11D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488908" y="4608988"/>
                        <a:ext cx="23876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1625452-0F30-F1FC-503A-7F4EDB4EEF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794890"/>
              </p:ext>
            </p:extLst>
          </p:nvPr>
        </p:nvGraphicFramePr>
        <p:xfrm>
          <a:off x="6341270" y="5118875"/>
          <a:ext cx="26828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55600" imgH="253800" progId="Equation.DSMT4">
                  <p:embed/>
                </p:oleObj>
              </mc:Choice>
              <mc:Fallback>
                <p:oleObj name="Equation" r:id="rId25" imgW="115560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1625452-0F30-F1FC-503A-7F4EDB4EEF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341270" y="5118875"/>
                        <a:ext cx="2682875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1B24AD6-499C-BA4B-B3BB-562BD2A26E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800050"/>
              </p:ext>
            </p:extLst>
          </p:nvPr>
        </p:nvGraphicFramePr>
        <p:xfrm>
          <a:off x="5840413" y="5718928"/>
          <a:ext cx="3684587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87240" imgH="228600" progId="Equation.DSMT4">
                  <p:embed/>
                </p:oleObj>
              </mc:Choice>
              <mc:Fallback>
                <p:oleObj name="Equation" r:id="rId27" imgW="158724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1B24AD6-499C-BA4B-B3BB-562BD2A26E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840413" y="5718928"/>
                        <a:ext cx="3684587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6FB688A-9666-9859-4F2A-FE9274DD9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012819"/>
              </p:ext>
            </p:extLst>
          </p:nvPr>
        </p:nvGraphicFramePr>
        <p:xfrm>
          <a:off x="6178550" y="6346825"/>
          <a:ext cx="20050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63280" imgH="203040" progId="Equation.DSMT4">
                  <p:embed/>
                </p:oleObj>
              </mc:Choice>
              <mc:Fallback>
                <p:oleObj name="Equation" r:id="rId29" imgW="86328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6FB688A-9666-9859-4F2A-FE9274DD92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178550" y="6346825"/>
                        <a:ext cx="2005013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74D9C37A-29AE-82F9-4E61-A6B652D32D20}"/>
              </a:ext>
            </a:extLst>
          </p:cNvPr>
          <p:cNvSpPr txBox="1"/>
          <p:nvPr/>
        </p:nvSpPr>
        <p:spPr>
          <a:xfrm>
            <a:off x="8807047" y="6324779"/>
            <a:ext cx="5361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Don’t forget to check your work…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556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3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8874C58-8A63-17E3-5B13-5891510618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50" y="86966"/>
            <a:ext cx="11049000" cy="6063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94664B-A2BB-520C-B42D-23F94E3483E0}"/>
              </a:ext>
            </a:extLst>
          </p:cNvPr>
          <p:cNvSpPr txBox="1"/>
          <p:nvPr/>
        </p:nvSpPr>
        <p:spPr>
          <a:xfrm>
            <a:off x="334157" y="808850"/>
            <a:ext cx="8274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Rearrange the exponents and then make a substitution…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26E4EE0-08D6-AE29-09BE-92158D3F6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534601"/>
              </p:ext>
            </p:extLst>
          </p:nvPr>
        </p:nvGraphicFramePr>
        <p:xfrm>
          <a:off x="334157" y="1366837"/>
          <a:ext cx="42751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41400" imgH="279360" progId="Equation.DSMT4">
                  <p:embed/>
                </p:oleObj>
              </mc:Choice>
              <mc:Fallback>
                <p:oleObj name="Equation" r:id="rId5" imgW="184140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26E4EE0-08D6-AE29-09BE-92158D3F6E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4157" y="1366837"/>
                        <a:ext cx="4275138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4A17CC0-5AB6-D53A-DD95-11574A1F5E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655445"/>
              </p:ext>
            </p:extLst>
          </p:nvPr>
        </p:nvGraphicFramePr>
        <p:xfrm>
          <a:off x="514351" y="2057399"/>
          <a:ext cx="23590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5920" imgH="203040" progId="Equation.DSMT4">
                  <p:embed/>
                </p:oleObj>
              </mc:Choice>
              <mc:Fallback>
                <p:oleObj name="Equation" r:id="rId7" imgW="10159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4A17CC0-5AB6-D53A-DD95-11574A1F5E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4351" y="2057399"/>
                        <a:ext cx="2359025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8755255-8DE9-53F6-6A6B-EB828E8FEE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524680"/>
              </p:ext>
            </p:extLst>
          </p:nvPr>
        </p:nvGraphicFramePr>
        <p:xfrm>
          <a:off x="514351" y="2667794"/>
          <a:ext cx="2624137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30040" imgH="253800" progId="Equation.DSMT4">
                  <p:embed/>
                </p:oleObj>
              </mc:Choice>
              <mc:Fallback>
                <p:oleObj name="Equation" r:id="rId9" imgW="113004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8755255-8DE9-53F6-6A6B-EB828E8FEE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4351" y="2667794"/>
                        <a:ext cx="2624137" cy="588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220AD9E-827D-D321-D9CE-CC516F324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023343"/>
              </p:ext>
            </p:extLst>
          </p:nvPr>
        </p:nvGraphicFramePr>
        <p:xfrm>
          <a:off x="289707" y="3559175"/>
          <a:ext cx="43640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79560" imgH="228600" progId="Equation.DSMT4">
                  <p:embed/>
                </p:oleObj>
              </mc:Choice>
              <mc:Fallback>
                <p:oleObj name="Equation" r:id="rId11" imgW="187956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220AD9E-827D-D321-D9CE-CC516F324A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9707" y="3559175"/>
                        <a:ext cx="4364038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BE13FB8-614F-7D18-F15B-9F8FA699B2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61915"/>
              </p:ext>
            </p:extLst>
          </p:nvPr>
        </p:nvGraphicFramePr>
        <p:xfrm>
          <a:off x="1081088" y="4287045"/>
          <a:ext cx="24177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41120" imgH="203040" progId="Equation.DSMT4">
                  <p:embed/>
                </p:oleObj>
              </mc:Choice>
              <mc:Fallback>
                <p:oleObj name="Equation" r:id="rId13" imgW="104112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BE13FB8-614F-7D18-F15B-9F8FA699B2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81088" y="4287045"/>
                        <a:ext cx="2417763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4808C42-BBBD-D65D-6F99-98299B46D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668693"/>
              </p:ext>
            </p:extLst>
          </p:nvPr>
        </p:nvGraphicFramePr>
        <p:xfrm>
          <a:off x="874714" y="4956177"/>
          <a:ext cx="26241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30040" imgH="203040" progId="Equation.DSMT4">
                  <p:embed/>
                </p:oleObj>
              </mc:Choice>
              <mc:Fallback>
                <p:oleObj name="Equation" r:id="rId15" imgW="113004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4808C42-BBBD-D65D-6F99-98299B46D9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74714" y="4956177"/>
                        <a:ext cx="2624137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B58821A-3CAA-224F-87B8-7E9EC600D8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1242"/>
              </p:ext>
            </p:extLst>
          </p:nvPr>
        </p:nvGraphicFramePr>
        <p:xfrm>
          <a:off x="2070100" y="5559168"/>
          <a:ext cx="619125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400" imgH="393480" progId="Equation.DSMT4">
                  <p:embed/>
                </p:oleObj>
              </mc:Choice>
              <mc:Fallback>
                <p:oleObj name="Equation" r:id="rId17" imgW="26640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B58821A-3CAA-224F-87B8-7E9EC600D8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070100" y="5559168"/>
                        <a:ext cx="619125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497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CD23CC7-4B3C-259F-56EF-90DA29318C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81" y="171450"/>
            <a:ext cx="9339263" cy="8696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CCC0C3-892B-50B7-BFBA-FDB67587A9B6}"/>
              </a:ext>
            </a:extLst>
          </p:cNvPr>
          <p:cNvSpPr txBox="1"/>
          <p:nvPr/>
        </p:nvSpPr>
        <p:spPr>
          <a:xfrm>
            <a:off x="154781" y="1041130"/>
            <a:ext cx="8274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Manipulate the exponents first and then change it to logarithm form….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17F9CB3-54D1-09F2-A0D3-ECA9B8AEE3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888806"/>
              </p:ext>
            </p:extLst>
          </p:nvPr>
        </p:nvGraphicFramePr>
        <p:xfrm>
          <a:off x="277812" y="1557591"/>
          <a:ext cx="2300288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17F9CB3-54D1-09F2-A0D3-ECA9B8AEE3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7812" y="1557591"/>
                        <a:ext cx="2300288" cy="706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3168077-456A-4800-C3D0-B06A84EDE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544405"/>
              </p:ext>
            </p:extLst>
          </p:nvPr>
        </p:nvGraphicFramePr>
        <p:xfrm>
          <a:off x="277812" y="2331244"/>
          <a:ext cx="22701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760" imgH="279360" progId="Equation.DSMT4">
                  <p:embed/>
                </p:oleObj>
              </mc:Choice>
              <mc:Fallback>
                <p:oleObj name="Equation" r:id="rId7" imgW="97776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3168077-456A-4800-C3D0-B06A84EDE6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7812" y="2331244"/>
                        <a:ext cx="227012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6B0F7B3-AB81-513F-BE94-1AC1F4ECF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365753"/>
              </p:ext>
            </p:extLst>
          </p:nvPr>
        </p:nvGraphicFramePr>
        <p:xfrm>
          <a:off x="154781" y="3256756"/>
          <a:ext cx="29765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82680" imgH="228600" progId="Equation.DSMT4">
                  <p:embed/>
                </p:oleObj>
              </mc:Choice>
              <mc:Fallback>
                <p:oleObj name="Equation" r:id="rId9" imgW="128268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6B0F7B3-AB81-513F-BE94-1AC1F4ECFD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4781" y="3256756"/>
                        <a:ext cx="2976563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3EBC505-573E-B100-F002-54FC93C3F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618969"/>
              </p:ext>
            </p:extLst>
          </p:nvPr>
        </p:nvGraphicFramePr>
        <p:xfrm>
          <a:off x="80171" y="3945730"/>
          <a:ext cx="30368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07880" imgH="228600" progId="Equation.DSMT4">
                  <p:embed/>
                </p:oleObj>
              </mc:Choice>
              <mc:Fallback>
                <p:oleObj name="Equation" r:id="rId11" imgW="1307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3EBC505-573E-B100-F002-54FC93C3FE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0171" y="3945730"/>
                        <a:ext cx="303688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93F938B-A272-3F60-B2A5-A954754006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294269"/>
              </p:ext>
            </p:extLst>
          </p:nvPr>
        </p:nvGraphicFramePr>
        <p:xfrm>
          <a:off x="256380" y="4506121"/>
          <a:ext cx="20923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1440" imgH="419040" progId="Equation.DSMT4">
                  <p:embed/>
                </p:oleObj>
              </mc:Choice>
              <mc:Fallback>
                <p:oleObj name="Equation" r:id="rId13" imgW="90144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93F938B-A272-3F60-B2A5-A954754006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6380" y="4506121"/>
                        <a:ext cx="2092325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BE9FEF1-C84D-AA28-684E-2508AC2205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173159"/>
              </p:ext>
            </p:extLst>
          </p:nvPr>
        </p:nvGraphicFramePr>
        <p:xfrm>
          <a:off x="845343" y="5648594"/>
          <a:ext cx="15033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47640" imgH="203040" progId="Equation.DSMT4">
                  <p:embed/>
                </p:oleObj>
              </mc:Choice>
              <mc:Fallback>
                <p:oleObj name="Equation" r:id="rId15" imgW="64764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BE9FEF1-C84D-AA28-684E-2508AC2205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45343" y="5648594"/>
                        <a:ext cx="1503362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01D63F2-2BDB-E558-8500-CA8B673209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689571"/>
              </p:ext>
            </p:extLst>
          </p:nvPr>
        </p:nvGraphicFramePr>
        <p:xfrm>
          <a:off x="277812" y="6157912"/>
          <a:ext cx="232886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02960" imgH="228600" progId="Equation.DSMT4">
                  <p:embed/>
                </p:oleObj>
              </mc:Choice>
              <mc:Fallback>
                <p:oleObj name="Equation" r:id="rId17" imgW="100296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01D63F2-2BDB-E558-8500-CA8B673209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77812" y="6157912"/>
                        <a:ext cx="2328862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8372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EDE98286-6E13-4426-9FE3-4D997E07F1C6"/>
  <p:tag name="ISPRING_CMI5_LAUNCH_METHOD" val="any window"/>
  <p:tag name="ISPRING_SCORM_RATE_SLIDES" val="1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SCORM_PASSING_SCORE" val="100.000000"/>
  <p:tag name="ISPRING_PRESENTATION_TITLE" val="Math 12 Honours Ch5 Logarithm HW Questions"/>
  <p:tag name="ISPRING_FIRST_PUBLISH" val="1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8E1AE4E-8E77-4F57-9EEC-327951109762}:26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2CCDFA3-7A06-41C0-9EEF-0E5448FBB950}:26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91D37D2-67EB-4711-A166-F4FC0520C6DA}:26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AF0A572-A91C-433E-BBC2-6D74B7A20C00}:26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27FB53B-2F8E-427A-AC5B-627AA6FC5579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6730F3C-9ECF-4783-8277-32D378291BF1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2ADF184-9FA2-4288-A684-0E0556CDAEC4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199137D-7689-432E-A641-8515FE71E3B5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18C790E-073B-4EB6-ADEF-905FB88F77E7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948612A-1EA1-4FBF-BC11-F65E17869896}:26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7F43AF8-ACB0-4E24-8292-9F56C023A54B}:26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AC63B79-4482-4E91-8E03-727E543C0B79}:26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332</Words>
  <Application>Microsoft Office PowerPoint</Application>
  <PresentationFormat>Widescreen</PresentationFormat>
  <Paragraphs>45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Equation</vt:lpstr>
      <vt:lpstr>Math 12 Honours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12 Honours Ch5 Logarithm HW Questions</dc:title>
  <dc:creator>Danny Young</dc:creator>
  <cp:lastModifiedBy>Danny Young</cp:lastModifiedBy>
  <cp:revision>8</cp:revision>
  <dcterms:created xsi:type="dcterms:W3CDTF">2022-06-02T06:10:26Z</dcterms:created>
  <dcterms:modified xsi:type="dcterms:W3CDTF">2024-06-02T23:00:10Z</dcterms:modified>
</cp:coreProperties>
</file>